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2"/>
  </p:notesMasterIdLst>
  <p:sldIdLst>
    <p:sldId id="256" r:id="rId2"/>
    <p:sldId id="463" r:id="rId3"/>
    <p:sldId id="524" r:id="rId4"/>
    <p:sldId id="512" r:id="rId5"/>
    <p:sldId id="516" r:id="rId6"/>
    <p:sldId id="517" r:id="rId7"/>
    <p:sldId id="523" r:id="rId8"/>
    <p:sldId id="518" r:id="rId9"/>
    <p:sldId id="522" r:id="rId10"/>
    <p:sldId id="519" r:id="rId11"/>
    <p:sldId id="520" r:id="rId12"/>
    <p:sldId id="508" r:id="rId13"/>
    <p:sldId id="509" r:id="rId14"/>
    <p:sldId id="521" r:id="rId15"/>
    <p:sldId id="477" r:id="rId16"/>
    <p:sldId id="399" r:id="rId17"/>
    <p:sldId id="409" r:id="rId18"/>
    <p:sldId id="481" r:id="rId19"/>
    <p:sldId id="482" r:id="rId20"/>
    <p:sldId id="5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01775E-EDE2-4DE5-A02D-A8BD8C6F6AC0}" type="slidenum">
              <a:rPr lang="en-US" smtClean="0"/>
              <a:t>4</a:t>
            </a:fld>
            <a:endParaRPr lang="en-US"/>
          </a:p>
        </p:txBody>
      </p:sp>
    </p:spTree>
    <p:extLst>
      <p:ext uri="{BB962C8B-B14F-4D97-AF65-F5344CB8AC3E}">
        <p14:creationId xmlns:p14="http://schemas.microsoft.com/office/powerpoint/2010/main" val="3557047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8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CA5FAF-6DF3-4CBB-BAAC-7EB2207F6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12" y="1998980"/>
            <a:ext cx="59626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pPr marL="285750" indent="-285750" algn="just">
              <a:buFontTx/>
              <a:buChar char="-"/>
            </a:pPr>
            <a:r>
              <a:rPr lang="en-US" dirty="0"/>
              <a:t>In this exercise we will see how the language of an app is changed using the i18n file.</a:t>
            </a:r>
          </a:p>
          <a:p>
            <a:pPr marL="285750" indent="-285750" algn="just">
              <a:buFontTx/>
              <a:buChar char="-"/>
            </a:pPr>
            <a:r>
              <a:rPr lang="en-US" dirty="0"/>
              <a:t>We have to create a folder ‘</a:t>
            </a:r>
            <a:r>
              <a:rPr lang="en-US" b="1" dirty="0"/>
              <a:t>i18n’</a:t>
            </a:r>
            <a:r>
              <a:rPr lang="en-US" dirty="0"/>
              <a:t> in webapps folder and in the folder, we have to add files named ‘</a:t>
            </a:r>
            <a:r>
              <a:rPr lang="en-US" b="1" dirty="0"/>
              <a:t>i18n.properties’ </a:t>
            </a:r>
            <a:r>
              <a:rPr lang="en-US" dirty="0"/>
              <a:t>and one another file named according to the language we want. For example:- for Hindi language the file is named as ‘</a:t>
            </a:r>
            <a:r>
              <a:rPr lang="en-US" b="1" dirty="0"/>
              <a:t>i18n_hi.properties.</a:t>
            </a:r>
            <a:endParaRPr lang="en-US" dirty="0"/>
          </a:p>
          <a:p>
            <a:pPr algn="just"/>
            <a:endParaRPr lang="en-US" dirty="0"/>
          </a:p>
          <a:p>
            <a:pPr algn="just"/>
            <a:r>
              <a:rPr lang="en-US" dirty="0"/>
              <a:t>Code Links:-</a:t>
            </a:r>
          </a:p>
          <a:p>
            <a:pPr marL="285750" indent="-285750" algn="just">
              <a:buFontTx/>
              <a:buChar char="-"/>
            </a:pPr>
            <a:r>
              <a:rPr lang="en-US" dirty="0"/>
              <a:t>Main.view.xml</a:t>
            </a:r>
          </a:p>
          <a:p>
            <a:pPr marL="285750" indent="-285750" algn="just">
              <a:buFontTx/>
              <a:buChar char="-"/>
            </a:pPr>
            <a:r>
              <a:rPr lang="en-US" dirty="0"/>
              <a:t>Main.controller.js</a:t>
            </a:r>
          </a:p>
          <a:p>
            <a:pPr marL="285750" indent="-285750" algn="just">
              <a:buFontTx/>
              <a:buChar char="-"/>
            </a:pPr>
            <a:r>
              <a:rPr lang="en-US" dirty="0"/>
              <a:t>model.js</a:t>
            </a:r>
          </a:p>
          <a:p>
            <a:pPr marL="285750" indent="-285750" algn="just">
              <a:buFontTx/>
              <a:buChar char="-"/>
            </a:pPr>
            <a:r>
              <a:rPr lang="en-US" dirty="0"/>
              <a:t>i18n.properties</a:t>
            </a:r>
          </a:p>
          <a:p>
            <a:pPr marL="285750" indent="-285750" algn="just">
              <a:buFontTx/>
              <a:buChar char="-"/>
            </a:pPr>
            <a:r>
              <a:rPr lang="en-US" dirty="0"/>
              <a:t>i18n_hi.properties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278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Formatter in SAP UI5</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Tx/>
              <a:buChar char="-"/>
            </a:pPr>
            <a:r>
              <a:rPr lang="en-US" b="1" i="0" dirty="0">
                <a:effectLst/>
              </a:rPr>
              <a:t>Formatters</a:t>
            </a:r>
            <a:r>
              <a:rPr lang="en-US" b="0" i="0" dirty="0">
                <a:effectLst/>
              </a:rPr>
              <a:t> are used to define the formatting of data on the UI while data types work in both directions: they format the data on the UI and parse and validate user input that is entered.</a:t>
            </a:r>
            <a:endParaRPr lang="en-US" dirty="0"/>
          </a:p>
          <a:p>
            <a:pPr marL="285750" indent="-285750" algn="just">
              <a:buFontTx/>
              <a:buChar char="-"/>
            </a:pPr>
            <a:r>
              <a:rPr lang="en-US" b="1" dirty="0"/>
              <a:t>Formatter</a:t>
            </a:r>
            <a:r>
              <a:rPr lang="en-US" dirty="0"/>
              <a:t> is a function; This function gets called JUST Before the binding takes place with the view.</a:t>
            </a:r>
          </a:p>
          <a:p>
            <a:pPr marL="285750" indent="-285750" algn="just">
              <a:buFontTx/>
              <a:buChar char="-"/>
            </a:pPr>
            <a:r>
              <a:rPr lang="en-US" dirty="0"/>
              <a:t>Formatter file is placed in a folder in webapp folder, and the file can be named anything with the </a:t>
            </a:r>
            <a:r>
              <a:rPr lang="en-US" b="1" dirty="0"/>
              <a:t>.</a:t>
            </a:r>
            <a:r>
              <a:rPr lang="en-US" b="1" dirty="0" err="1"/>
              <a:t>js</a:t>
            </a:r>
            <a:r>
              <a:rPr lang="en-US" b="1" dirty="0"/>
              <a:t> </a:t>
            </a:r>
            <a:r>
              <a:rPr lang="en-US" dirty="0"/>
              <a:t>extension.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D13B1974-33E7-42DA-AF6D-5285B3E6C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72" y="2465509"/>
            <a:ext cx="6931255" cy="279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30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formatter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formatter first create a </a:t>
            </a:r>
            <a:r>
              <a:rPr lang="en-US" b="1" dirty="0"/>
              <a:t>utils or util </a:t>
            </a:r>
            <a:r>
              <a:rPr lang="en-US" dirty="0"/>
              <a:t>folder inside the webapp folder.</a:t>
            </a:r>
          </a:p>
          <a:p>
            <a:pPr marL="285750" indent="-285750">
              <a:buFont typeface="Arial" panose="020B0604020202020204" pitchFamily="34" charset="0"/>
              <a:buChar char="•"/>
            </a:pPr>
            <a:r>
              <a:rPr lang="en-US" dirty="0"/>
              <a:t>Now create a file lifesaver.js inside the util folder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Inside the file (lifeSaver.js) create the function(convertUC)  for formatting.</a:t>
            </a:r>
          </a:p>
          <a:p>
            <a:pPr marL="285750" indent="-285750">
              <a:buFont typeface="Arial" panose="020B0604020202020204" pitchFamily="34" charset="0"/>
              <a:buChar char="•"/>
            </a:pPr>
            <a:r>
              <a:rPr lang="en-US" dirty="0"/>
              <a:t>After creating this function , inside the controller include it as a dependency and create a global variable at controller level which is accessible in the current 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Now  bind the formatter inside the view by using the second property binding syntax.</a:t>
            </a:r>
          </a:p>
          <a:p>
            <a:r>
              <a:rPr lang="en-US" dirty="0"/>
              <a:t>    {</a:t>
            </a:r>
            <a:r>
              <a:rPr lang="en-US" dirty="0">
                <a:highlight>
                  <a:srgbClr val="FFFF00"/>
                </a:highlight>
              </a:rPr>
              <a:t>path: ‘ ’ , formatter : ‘</a:t>
            </a:r>
            <a:r>
              <a:rPr lang="en-US" b="1" dirty="0">
                <a:highlight>
                  <a:srgbClr val="FFFF00"/>
                </a:highlight>
              </a:rPr>
              <a:t>.formatter.formatterFunction</a:t>
            </a:r>
            <a:r>
              <a:rPr lang="en-US" b="1" dirty="0"/>
              <a:t>’</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3" name="Picture 12">
            <a:extLst>
              <a:ext uri="{FF2B5EF4-FFF2-40B4-BE49-F238E27FC236}">
                <a16:creationId xmlns:a16="http://schemas.microsoft.com/office/drawing/2014/main" id="{9A174379-7F60-4392-BF1F-AC88684D5739}"/>
              </a:ext>
            </a:extLst>
          </p:cNvPr>
          <p:cNvPicPr>
            <a:picLocks noChangeAspect="1"/>
          </p:cNvPicPr>
          <p:nvPr/>
        </p:nvPicPr>
        <p:blipFill>
          <a:blip r:embed="rId3"/>
          <a:stretch>
            <a:fillRect/>
          </a:stretch>
        </p:blipFill>
        <p:spPr>
          <a:xfrm>
            <a:off x="3105150" y="1414460"/>
            <a:ext cx="2171700" cy="1304925"/>
          </a:xfrm>
          <a:prstGeom prst="rect">
            <a:avLst/>
          </a:prstGeom>
        </p:spPr>
      </p:pic>
      <p:cxnSp>
        <p:nvCxnSpPr>
          <p:cNvPr id="15" name="Straight Arrow Connector 14">
            <a:extLst>
              <a:ext uri="{FF2B5EF4-FFF2-40B4-BE49-F238E27FC236}">
                <a16:creationId xmlns:a16="http://schemas.microsoft.com/office/drawing/2014/main" id="{2BAB0FF5-1D32-4964-964B-B22707FE2D70}"/>
              </a:ext>
            </a:extLst>
          </p:cNvPr>
          <p:cNvCxnSpPr/>
          <p:nvPr/>
        </p:nvCxnSpPr>
        <p:spPr>
          <a:xfrm flipH="1">
            <a:off x="4324350" y="1699232"/>
            <a:ext cx="1409700" cy="70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A069FB-10DA-4D15-8722-ED0AADE08A72}"/>
              </a:ext>
            </a:extLst>
          </p:cNvPr>
          <p:cNvSpPr txBox="1"/>
          <p:nvPr/>
        </p:nvSpPr>
        <p:spPr>
          <a:xfrm>
            <a:off x="5433263" y="1545342"/>
            <a:ext cx="160972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dirty="0"/>
              <a:t>Formatter</a:t>
            </a:r>
          </a:p>
        </p:txBody>
      </p:sp>
      <p:pic>
        <p:nvPicPr>
          <p:cNvPr id="18" name="Picture 17">
            <a:extLst>
              <a:ext uri="{FF2B5EF4-FFF2-40B4-BE49-F238E27FC236}">
                <a16:creationId xmlns:a16="http://schemas.microsoft.com/office/drawing/2014/main" id="{10A5D5D5-5875-43AA-94E1-CF2C811B8DFE}"/>
              </a:ext>
            </a:extLst>
          </p:cNvPr>
          <p:cNvPicPr>
            <a:picLocks noChangeAspect="1"/>
          </p:cNvPicPr>
          <p:nvPr/>
        </p:nvPicPr>
        <p:blipFill>
          <a:blip r:embed="rId4"/>
          <a:stretch>
            <a:fillRect/>
          </a:stretch>
        </p:blipFill>
        <p:spPr>
          <a:xfrm>
            <a:off x="3228975" y="3639526"/>
            <a:ext cx="3814013" cy="1903348"/>
          </a:xfrm>
          <a:prstGeom prst="rect">
            <a:avLst/>
          </a:prstGeom>
        </p:spPr>
      </p:pic>
      <p:sp>
        <p:nvSpPr>
          <p:cNvPr id="37" name="TextBox 36">
            <a:extLst>
              <a:ext uri="{FF2B5EF4-FFF2-40B4-BE49-F238E27FC236}">
                <a16:creationId xmlns:a16="http://schemas.microsoft.com/office/drawing/2014/main" id="{05F683DE-1A2B-4A63-BBF8-9314F99795B9}"/>
              </a:ext>
            </a:extLst>
          </p:cNvPr>
          <p:cNvSpPr txBox="1"/>
          <p:nvPr/>
        </p:nvSpPr>
        <p:spPr>
          <a:xfrm>
            <a:off x="680291" y="6189848"/>
            <a:ext cx="234314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The first dot represent that the it is in the controller</a:t>
            </a:r>
          </a:p>
        </p:txBody>
      </p:sp>
      <p:cxnSp>
        <p:nvCxnSpPr>
          <p:cNvPr id="40" name="Straight Arrow Connector 39">
            <a:extLst>
              <a:ext uri="{FF2B5EF4-FFF2-40B4-BE49-F238E27FC236}">
                <a16:creationId xmlns:a16="http://schemas.microsoft.com/office/drawing/2014/main" id="{767161F4-7071-40EB-9AD5-9DE5443E0533}"/>
              </a:ext>
            </a:extLst>
          </p:cNvPr>
          <p:cNvCxnSpPr>
            <a:cxnSpLocks/>
          </p:cNvCxnSpPr>
          <p:nvPr/>
        </p:nvCxnSpPr>
        <p:spPr>
          <a:xfrm flipV="1">
            <a:off x="2743200" y="6000750"/>
            <a:ext cx="0" cy="22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5096B5A-CBDC-4231-9383-08A5EF0C4627}"/>
              </a:ext>
            </a:extLst>
          </p:cNvPr>
          <p:cNvPicPr>
            <a:picLocks noChangeAspect="1"/>
          </p:cNvPicPr>
          <p:nvPr/>
        </p:nvPicPr>
        <p:blipFill>
          <a:blip r:embed="rId5"/>
          <a:stretch>
            <a:fillRect/>
          </a:stretch>
        </p:blipFill>
        <p:spPr>
          <a:xfrm>
            <a:off x="3522094" y="6188671"/>
            <a:ext cx="4640982" cy="274344"/>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formatter continue….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we there are two fields bind in one </a:t>
            </a:r>
          </a:p>
          <a:p>
            <a:r>
              <a:rPr lang="en-US" dirty="0"/>
              <a:t>     for </a:t>
            </a:r>
            <a:r>
              <a:rPr lang="en-US" dirty="0" err="1"/>
              <a:t>e.g</a:t>
            </a:r>
            <a:r>
              <a:rPr lang="en-US" dirty="0"/>
              <a:t>: </a:t>
            </a:r>
          </a:p>
          <a:p>
            <a:endParaRPr lang="en-US" dirty="0"/>
          </a:p>
          <a:p>
            <a:pPr marL="285750" indent="-285750">
              <a:buFont typeface="Arial" panose="020B0604020202020204" pitchFamily="34" charset="0"/>
              <a:buChar char="•"/>
            </a:pPr>
            <a:r>
              <a:rPr lang="en-US" dirty="0"/>
              <a:t>Here we have to bind in a little different format and the format will be </a:t>
            </a:r>
          </a:p>
          <a:p>
            <a:r>
              <a:rPr lang="en-US" dirty="0"/>
              <a:t>     </a:t>
            </a:r>
            <a:r>
              <a:rPr lang="en-US" dirty="0">
                <a:highlight>
                  <a:srgbClr val="00FFFF"/>
                </a:highlight>
              </a:rPr>
              <a:t>“{  parts : [{path : ‘</a:t>
            </a:r>
            <a:r>
              <a:rPr lang="en-US" b="1" dirty="0">
                <a:highlight>
                  <a:srgbClr val="00FFFF"/>
                </a:highlight>
              </a:rPr>
              <a:t>salary’</a:t>
            </a:r>
            <a:r>
              <a:rPr lang="en-US" dirty="0">
                <a:highlight>
                  <a:srgbClr val="00FFFF"/>
                </a:highlight>
              </a:rPr>
              <a:t>},{path : ‘</a:t>
            </a:r>
            <a:r>
              <a:rPr lang="en-US" b="1" dirty="0">
                <a:highlight>
                  <a:srgbClr val="00FFFF"/>
                </a:highlight>
              </a:rPr>
              <a:t>currency’</a:t>
            </a:r>
            <a:r>
              <a:rPr lang="en-US" dirty="0">
                <a:highlight>
                  <a:srgbClr val="00FFFF"/>
                </a:highlight>
              </a:rPr>
              <a:t>}] , formatter : </a:t>
            </a:r>
            <a:r>
              <a:rPr lang="en-US" b="1" dirty="0">
                <a:highlight>
                  <a:srgbClr val="00FFFF"/>
                </a:highlight>
              </a:rPr>
              <a:t>'</a:t>
            </a:r>
            <a:r>
              <a:rPr lang="en-US" b="1" dirty="0" err="1">
                <a:highlight>
                  <a:srgbClr val="00FFFF"/>
                </a:highlight>
              </a:rPr>
              <a:t>formatter.formatterfunction</a:t>
            </a:r>
            <a:r>
              <a:rPr lang="en-US" b="1" dirty="0">
                <a:highlight>
                  <a:srgbClr val="00FFFF"/>
                </a:highlight>
              </a:rPr>
              <a:t>’</a:t>
            </a:r>
            <a:r>
              <a:rPr lang="en-US" dirty="0">
                <a:highlight>
                  <a:srgbClr val="00FFFF"/>
                </a:highlight>
              </a:rPr>
              <a:t> }”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288E42-25DD-4866-8CC6-B854AB883210}"/>
              </a:ext>
            </a:extLst>
          </p:cNvPr>
          <p:cNvPicPr>
            <a:picLocks noChangeAspect="1"/>
          </p:cNvPicPr>
          <p:nvPr/>
        </p:nvPicPr>
        <p:blipFill>
          <a:blip r:embed="rId3"/>
          <a:stretch>
            <a:fillRect/>
          </a:stretch>
        </p:blipFill>
        <p:spPr>
          <a:xfrm>
            <a:off x="1354347" y="1204887"/>
            <a:ext cx="2491956" cy="213378"/>
          </a:xfrm>
          <a:prstGeom prst="rect">
            <a:avLst/>
          </a:prstGeom>
        </p:spPr>
      </p:pic>
      <p:pic>
        <p:nvPicPr>
          <p:cNvPr id="6" name="Picture 5">
            <a:extLst>
              <a:ext uri="{FF2B5EF4-FFF2-40B4-BE49-F238E27FC236}">
                <a16:creationId xmlns:a16="http://schemas.microsoft.com/office/drawing/2014/main" id="{F9F9BEA1-646A-417D-B249-1C532C59B448}"/>
              </a:ext>
            </a:extLst>
          </p:cNvPr>
          <p:cNvPicPr>
            <a:picLocks noChangeAspect="1"/>
          </p:cNvPicPr>
          <p:nvPr/>
        </p:nvPicPr>
        <p:blipFill>
          <a:blip r:embed="rId4"/>
          <a:stretch>
            <a:fillRect/>
          </a:stretch>
        </p:blipFill>
        <p:spPr>
          <a:xfrm>
            <a:off x="2950646" y="2522153"/>
            <a:ext cx="4595258" cy="1546994"/>
          </a:xfrm>
          <a:prstGeom prst="rect">
            <a:avLst/>
          </a:prstGeom>
        </p:spPr>
      </p:pic>
    </p:spTree>
    <p:extLst>
      <p:ext uri="{BB962C8B-B14F-4D97-AF65-F5344CB8AC3E}">
        <p14:creationId xmlns:p14="http://schemas.microsoft.com/office/powerpoint/2010/main" val="3837944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8980EE44-6D00-443E-A626-D1BF7095F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787" y="1610802"/>
            <a:ext cx="5214449" cy="430772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 – on: Formatter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Calibri" panose="020F0502020204030204" pitchFamily="34" charset="0"/>
              <a:buChar char="⁻"/>
            </a:pPr>
            <a:r>
              <a:rPr lang="en-US" dirty="0"/>
              <a:t>Create a formatter to format the employee name in table to uppercase .</a:t>
            </a:r>
          </a:p>
          <a:p>
            <a:pPr marL="285750" indent="-285750">
              <a:buFont typeface="Calibri" panose="020F0502020204030204" pitchFamily="34" charset="0"/>
              <a:buChar char="⁻"/>
            </a:pPr>
            <a:r>
              <a:rPr lang="en-US" dirty="0"/>
              <a:t>Format the Salary and currency of the employee in the table using formatter.</a:t>
            </a:r>
          </a:p>
          <a:p>
            <a:r>
              <a:rPr lang="en-US" dirty="0"/>
              <a:t>     By following the steps discussed in the previous slides.</a:t>
            </a:r>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lifeSaver.js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29168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8</a:t>
            </a:r>
          </a:p>
        </p:txBody>
      </p:sp>
    </p:spTree>
    <p:extLst>
      <p:ext uri="{BB962C8B-B14F-4D97-AF65-F5344CB8AC3E}">
        <p14:creationId xmlns:p14="http://schemas.microsoft.com/office/powerpoint/2010/main" val="399124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8</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39703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Changing the default Model at run time</a:t>
            </a:r>
          </a:p>
          <a:p>
            <a:pPr marL="285750" indent="-285750">
              <a:buClr>
                <a:schemeClr val="tx1"/>
              </a:buClr>
              <a:buFont typeface="Arial" panose="020B0604020202020204" pitchFamily="34" charset="0"/>
              <a:buChar char="•"/>
            </a:pPr>
            <a:r>
              <a:rPr lang="en-US" dirty="0"/>
              <a:t>Element Binding</a:t>
            </a:r>
          </a:p>
          <a:p>
            <a:pPr marL="285750" indent="-285750">
              <a:buClr>
                <a:schemeClr val="tx1"/>
              </a:buClr>
              <a:buFont typeface="Arial" panose="020B0604020202020204" pitchFamily="34" charset="0"/>
              <a:buChar char="•"/>
            </a:pPr>
            <a:r>
              <a:rPr lang="en-US" dirty="0"/>
              <a:t>Event Object concept </a:t>
            </a:r>
          </a:p>
          <a:p>
            <a:pPr marL="285750" indent="-285750">
              <a:buClr>
                <a:schemeClr val="tx1"/>
              </a:buClr>
              <a:buFont typeface="Arial" panose="020B0604020202020204" pitchFamily="34" charset="0"/>
              <a:buChar char="•"/>
            </a:pPr>
            <a:r>
              <a:rPr lang="en-US" dirty="0"/>
              <a:t>What is Resource Model.</a:t>
            </a:r>
          </a:p>
          <a:p>
            <a:pPr marL="285750" indent="-285750">
              <a:buClr>
                <a:schemeClr val="tx1"/>
              </a:buClr>
              <a:buFont typeface="Arial" panose="020B0604020202020204" pitchFamily="34" charset="0"/>
              <a:buChar char="•"/>
            </a:pPr>
            <a:r>
              <a:rPr lang="en-US" dirty="0"/>
              <a:t>Steps to create a Resource Model.</a:t>
            </a:r>
          </a:p>
          <a:p>
            <a:pPr marL="285750" indent="-285750">
              <a:buClr>
                <a:schemeClr val="tx1"/>
              </a:buClr>
              <a:buFont typeface="Arial" panose="020B0604020202020204" pitchFamily="34" charset="0"/>
              <a:buChar char="•"/>
            </a:pPr>
            <a:r>
              <a:rPr lang="en-US" dirty="0"/>
              <a:t>Formatter</a:t>
            </a:r>
          </a:p>
          <a:p>
            <a:pPr marL="285750" indent="-285750">
              <a:buClr>
                <a:schemeClr val="tx1"/>
              </a:buClr>
              <a:buFont typeface="Arial" panose="020B0604020202020204" pitchFamily="34" charset="0"/>
              <a:buChar char="•"/>
            </a:pPr>
            <a:r>
              <a:rPr lang="en-US" dirty="0"/>
              <a:t>How to create a formatter</a:t>
            </a:r>
          </a:p>
          <a:p>
            <a:pPr marL="285750" indent="-285750">
              <a:buClr>
                <a:schemeClr val="tx1"/>
              </a:buClr>
              <a:buFont typeface="Arial" panose="020B0604020202020204" pitchFamily="34" charset="0"/>
              <a:buChar char="•"/>
            </a:pPr>
            <a:r>
              <a:rPr lang="en-US" dirty="0"/>
              <a:t>Base controller</a:t>
            </a:r>
          </a:p>
          <a:p>
            <a:pPr marL="285750" indent="-285750">
              <a:buClr>
                <a:schemeClr val="tx1"/>
              </a:buClr>
              <a:buFont typeface="Arial" panose="020B0604020202020204" pitchFamily="34" charset="0"/>
              <a:buChar char="•"/>
            </a:pPr>
            <a:r>
              <a:rPr lang="en-US" dirty="0"/>
              <a:t>How to create a base controller.</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Changing the default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change the default model in in the application on press of a button in the ui.</a:t>
            </a:r>
          </a:p>
          <a:p>
            <a:pPr marL="285750" indent="-285750">
              <a:buFont typeface="Wingdings" panose="05000000000000000000" pitchFamily="2" charset="2"/>
              <a:buChar char="§"/>
            </a:pPr>
            <a:r>
              <a:rPr lang="en-US" dirty="0"/>
              <a:t>For this we will create a Flip button on the ui the default model bind to the application will be changed every time. (Flip Flop).</a:t>
            </a:r>
          </a:p>
          <a:p>
            <a:pPr marL="285750" indent="-285750">
              <a:buFont typeface="Wingdings" panose="05000000000000000000" pitchFamily="2" charset="2"/>
              <a:buChar char="§"/>
            </a:pPr>
            <a:r>
              <a:rPr lang="en-US" dirty="0"/>
              <a:t>Along with that we will set the Visible number of rows in the Table to 5.</a:t>
            </a:r>
          </a:p>
          <a:p>
            <a:endParaRPr lang="en-US" dirty="0"/>
          </a:p>
          <a:p>
            <a:r>
              <a:rPr lang="en-US" dirty="0"/>
              <a:t>Code Links:-</a:t>
            </a:r>
          </a:p>
          <a:p>
            <a:pPr marL="285750" indent="-285750">
              <a:buFontTx/>
              <a:buChar char="-"/>
            </a:pPr>
            <a:r>
              <a:rPr lang="en-US" dirty="0"/>
              <a:t>Main.controller.js</a:t>
            </a:r>
          </a:p>
          <a:p>
            <a:pPr marL="285750" indent="-285750">
              <a:buFontTx/>
              <a:buChar char="-"/>
            </a:pPr>
            <a:r>
              <a:rPr lang="en-US" dirty="0"/>
              <a:t>Main.view.xml</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D84BC30-78F0-4AAE-A103-17F128D82289}"/>
              </a:ext>
            </a:extLst>
          </p:cNvPr>
          <p:cNvPicPr>
            <a:picLocks noChangeAspect="1"/>
          </p:cNvPicPr>
          <p:nvPr/>
        </p:nvPicPr>
        <p:blipFill>
          <a:blip r:embed="rId3"/>
          <a:stretch>
            <a:fillRect/>
          </a:stretch>
        </p:blipFill>
        <p:spPr>
          <a:xfrm>
            <a:off x="3184530" y="2909364"/>
            <a:ext cx="8554497" cy="34164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7475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Understand the element binding first we have to understand about the what is element.</a:t>
            </a:r>
          </a:p>
          <a:p>
            <a:pPr marL="285750" indent="-285750">
              <a:buFont typeface="Arial" panose="020B0604020202020204" pitchFamily="34" charset="0"/>
              <a:buChar char="•"/>
            </a:pPr>
            <a:r>
              <a:rPr lang="en-US" b="1" dirty="0"/>
              <a:t>Element : </a:t>
            </a:r>
            <a:r>
              <a:rPr lang="en-US" dirty="0"/>
              <a:t>Data related to the table inside the model memory is called as element ,</a:t>
            </a:r>
          </a:p>
          <a:p>
            <a:r>
              <a:rPr lang="en-US" b="1" dirty="0"/>
              <a:t>     </a:t>
            </a:r>
            <a:r>
              <a:rPr lang="en-US" dirty="0">
                <a:ln w="0"/>
                <a:solidFill>
                  <a:schemeClr val="accent1"/>
                </a:solidFill>
                <a:effectLst>
                  <a:outerShdw blurRad="38100" dist="25400" dir="5400000" algn="ctr" rotWithShape="0">
                    <a:srgbClr val="6E747A">
                      <a:alpha val="43000"/>
                    </a:srgbClr>
                  </a:outerShdw>
                </a:effectLst>
              </a:rPr>
              <a:t> so, if we have 10 elements in the model we will get eventually 10 rows in table at runtime.</a:t>
            </a:r>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TextBox 6">
            <a:extLst>
              <a:ext uri="{FF2B5EF4-FFF2-40B4-BE49-F238E27FC236}">
                <a16:creationId xmlns:a16="http://schemas.microsoft.com/office/drawing/2014/main" id="{75648ED0-B020-4CD5-82A5-ABB63FFC284C}"/>
              </a:ext>
            </a:extLst>
          </p:cNvPr>
          <p:cNvSpPr txBox="1"/>
          <p:nvPr/>
        </p:nvSpPr>
        <p:spPr>
          <a:xfrm>
            <a:off x="6905625" y="1841064"/>
            <a:ext cx="6096000" cy="4185761"/>
          </a:xfrm>
          <a:prstGeom prst="rect">
            <a:avLst/>
          </a:prstGeom>
          <a:noFill/>
        </p:spPr>
        <p:txBody>
          <a:bodyPr wrap="square">
            <a:spAutoFit/>
          </a:bodyPr>
          <a:lstStyle/>
          <a:p>
            <a:r>
              <a:rPr lang="en-US" sz="1400" b="1" dirty="0">
                <a:effectLst/>
                <a:latin typeface="Consolas" panose="020B0609020204030204" pitchFamily="49" charset="0"/>
              </a:rPr>
              <a:t>“</a:t>
            </a:r>
            <a:r>
              <a:rPr lang="en-US" sz="1400" b="1" dirty="0" err="1">
                <a:effectLst/>
                <a:latin typeface="Consolas" panose="020B0609020204030204" pitchFamily="49" charset="0"/>
              </a:rPr>
              <a:t>empTab</a:t>
            </a:r>
            <a:r>
              <a:rPr lang="en-US" sz="1400" b="1" dirty="0">
                <a:effectLst/>
                <a:latin typeface="Consolas" panose="020B0609020204030204" pitchFamily="49" charset="0"/>
              </a:rPr>
              <a:t>": {</a:t>
            </a:r>
          </a:p>
          <a:p>
            <a:r>
              <a:rPr lang="en-US" sz="1400" b="1" dirty="0">
                <a:effectLst/>
                <a:latin typeface="Consolas" panose="020B0609020204030204" pitchFamily="49" charset="0"/>
              </a:rPr>
              <a:t>            "empId": 1,</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"Roger",</a:t>
            </a:r>
          </a:p>
          <a:p>
            <a:r>
              <a:rPr lang="en-US" sz="1400" b="1" dirty="0">
                <a:effectLst/>
                <a:latin typeface="Consolas" panose="020B0609020204030204" pitchFamily="49" charset="0"/>
              </a:rPr>
              <a:t>            "salary": 10000,</a:t>
            </a:r>
          </a:p>
          <a:p>
            <a:r>
              <a:rPr lang="en-US" sz="1400" b="1" dirty="0">
                <a:effectLst/>
                <a:latin typeface="Consolas" panose="020B0609020204030204" pitchFamily="49" charset="0"/>
              </a:rPr>
              <a:t>            "smoker": false,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2</a:t>
            </a:r>
          </a:p>
          <a:p>
            <a:r>
              <a:rPr lang="en-US" sz="1400" b="1" dirty="0">
                <a:effectLst/>
                <a:latin typeface="Consolas" panose="020B0609020204030204" pitchFamily="49" charset="0"/>
              </a:rPr>
              <a:t>          },</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1" dirty="0">
                <a:effectLst/>
                <a:latin typeface="Consolas" panose="020B0609020204030204" pitchFamily="49" charset="0"/>
              </a:rPr>
              <a:t>{</a:t>
            </a:r>
          </a:p>
          <a:p>
            <a:r>
              <a:rPr lang="en-US" sz="1400" b="1" dirty="0">
                <a:effectLst/>
                <a:latin typeface="Consolas" panose="020B0609020204030204" pitchFamily="49" charset="0"/>
              </a:rPr>
              <a:t>            "empId": 2,</a:t>
            </a:r>
          </a:p>
          <a:p>
            <a:r>
              <a:rPr lang="en-US" sz="1400" b="1" dirty="0">
                <a:effectLst/>
                <a:latin typeface="Consolas" panose="020B0609020204030204" pitchFamily="49" charset="0"/>
              </a:rPr>
              <a:t>            "</a:t>
            </a:r>
            <a:r>
              <a:rPr lang="en-US" sz="1400" b="1" dirty="0" err="1">
                <a:effectLst/>
                <a:latin typeface="Consolas" panose="020B0609020204030204" pitchFamily="49" charset="0"/>
              </a:rPr>
              <a:t>empName</a:t>
            </a:r>
            <a:r>
              <a:rPr lang="en-US" sz="1400" b="1" dirty="0">
                <a:effectLst/>
                <a:latin typeface="Consolas" panose="020B0609020204030204" pitchFamily="49" charset="0"/>
              </a:rPr>
              <a:t>": "Ananya",</a:t>
            </a:r>
          </a:p>
          <a:p>
            <a:r>
              <a:rPr lang="en-US" sz="1400" b="1" dirty="0">
                <a:effectLst/>
                <a:latin typeface="Consolas" panose="020B0609020204030204" pitchFamily="49" charset="0"/>
              </a:rPr>
              <a:t>            "salary": 20000,</a:t>
            </a:r>
          </a:p>
          <a:p>
            <a:r>
              <a:rPr lang="en-US" sz="1400" b="1" dirty="0">
                <a:effectLst/>
                <a:latin typeface="Consolas" panose="020B0609020204030204" pitchFamily="49" charset="0"/>
              </a:rPr>
              <a:t>            "smoker": true,</a:t>
            </a:r>
          </a:p>
          <a:p>
            <a:r>
              <a:rPr lang="en-US" sz="1400" b="1" dirty="0">
                <a:effectLst/>
                <a:latin typeface="Consolas" panose="020B0609020204030204" pitchFamily="49" charset="0"/>
              </a:rPr>
              <a:t>            "currency": "INR",</a:t>
            </a:r>
          </a:p>
          <a:p>
            <a:r>
              <a:rPr lang="en-US" sz="1400" b="1" dirty="0">
                <a:effectLst/>
                <a:latin typeface="Consolas" panose="020B0609020204030204" pitchFamily="49" charset="0"/>
              </a:rPr>
              <a:t>            "</a:t>
            </a:r>
            <a:r>
              <a:rPr lang="en-US" sz="1400" b="1" dirty="0" err="1">
                <a:effectLst/>
                <a:latin typeface="Consolas" panose="020B0609020204030204" pitchFamily="49" charset="0"/>
              </a:rPr>
              <a:t>mStat</a:t>
            </a:r>
            <a:r>
              <a:rPr lang="en-US" sz="1400" b="1" dirty="0">
                <a:effectLst/>
                <a:latin typeface="Consolas" panose="020B0609020204030204" pitchFamily="49" charset="0"/>
              </a:rPr>
              <a:t>": "S",</a:t>
            </a:r>
          </a:p>
          <a:p>
            <a:r>
              <a:rPr lang="en-US" sz="1400" b="1" dirty="0">
                <a:effectLst/>
                <a:latin typeface="Consolas" panose="020B0609020204030204" pitchFamily="49" charset="0"/>
              </a:rPr>
              <a:t>            "rating": 4</a:t>
            </a:r>
          </a:p>
          <a:p>
            <a:r>
              <a:rPr lang="en-US" sz="1400" b="1" dirty="0">
                <a:effectLst/>
                <a:latin typeface="Consolas" panose="020B0609020204030204" pitchFamily="49" charset="0"/>
              </a:rPr>
              <a:t>        }</a:t>
            </a:r>
          </a:p>
          <a:p>
            <a:endParaRPr lang="en-US" sz="1400" b="1" dirty="0">
              <a:effectLst/>
              <a:latin typeface="Consolas" panose="020B0609020204030204" pitchFamily="49" charset="0"/>
            </a:endParaRPr>
          </a:p>
        </p:txBody>
      </p:sp>
      <p:sp>
        <p:nvSpPr>
          <p:cNvPr id="4" name="Left Brace 3">
            <a:extLst>
              <a:ext uri="{FF2B5EF4-FFF2-40B4-BE49-F238E27FC236}">
                <a16:creationId xmlns:a16="http://schemas.microsoft.com/office/drawing/2014/main" id="{BB45AE45-9350-44C6-A7D7-12C26ECE9589}"/>
              </a:ext>
            </a:extLst>
          </p:cNvPr>
          <p:cNvSpPr/>
          <p:nvPr/>
        </p:nvSpPr>
        <p:spPr>
          <a:xfrm>
            <a:off x="7481887" y="2182714"/>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D2308394-C830-4D27-81EF-0FFCC3EA76B8}"/>
              </a:ext>
            </a:extLst>
          </p:cNvPr>
          <p:cNvSpPr txBox="1"/>
          <p:nvPr/>
        </p:nvSpPr>
        <p:spPr>
          <a:xfrm>
            <a:off x="6581776" y="2712154"/>
            <a:ext cx="1016794" cy="307777"/>
          </a:xfrm>
          <a:prstGeom prst="rect">
            <a:avLst/>
          </a:prstGeom>
          <a:noFill/>
        </p:spPr>
        <p:txBody>
          <a:bodyPr wrap="square" rtlCol="0">
            <a:spAutoFit/>
          </a:bodyPr>
          <a:lstStyle/>
          <a:p>
            <a:r>
              <a:rPr lang="en-US" sz="1400" dirty="0"/>
              <a:t>Element  0 </a:t>
            </a:r>
          </a:p>
        </p:txBody>
      </p:sp>
      <p:graphicFrame>
        <p:nvGraphicFramePr>
          <p:cNvPr id="6" name="Table 8">
            <a:extLst>
              <a:ext uri="{FF2B5EF4-FFF2-40B4-BE49-F238E27FC236}">
                <a16:creationId xmlns:a16="http://schemas.microsoft.com/office/drawing/2014/main" id="{3A9CA37C-7FB7-4D15-94DB-2F5DB11D5ED1}"/>
              </a:ext>
            </a:extLst>
          </p:cNvPr>
          <p:cNvGraphicFramePr>
            <a:graphicFrameLocks noGrp="1"/>
          </p:cNvGraphicFramePr>
          <p:nvPr/>
        </p:nvGraphicFramePr>
        <p:xfrm>
          <a:off x="445084" y="2263139"/>
          <a:ext cx="3698292" cy="1112520"/>
        </p:xfrm>
        <a:graphic>
          <a:graphicData uri="http://schemas.openxmlformats.org/drawingml/2006/table">
            <a:tbl>
              <a:tblPr firstRow="1" bandRow="1">
                <a:tableStyleId>{5C22544A-7EE6-4342-B048-85BDC9FD1C3A}</a:tableStyleId>
              </a:tblPr>
              <a:tblGrid>
                <a:gridCol w="1232764">
                  <a:extLst>
                    <a:ext uri="{9D8B030D-6E8A-4147-A177-3AD203B41FA5}">
                      <a16:colId xmlns:a16="http://schemas.microsoft.com/office/drawing/2014/main" val="2645535371"/>
                    </a:ext>
                  </a:extLst>
                </a:gridCol>
                <a:gridCol w="1232764">
                  <a:extLst>
                    <a:ext uri="{9D8B030D-6E8A-4147-A177-3AD203B41FA5}">
                      <a16:colId xmlns:a16="http://schemas.microsoft.com/office/drawing/2014/main" val="3975140361"/>
                    </a:ext>
                  </a:extLst>
                </a:gridCol>
                <a:gridCol w="1232764">
                  <a:extLst>
                    <a:ext uri="{9D8B030D-6E8A-4147-A177-3AD203B41FA5}">
                      <a16:colId xmlns:a16="http://schemas.microsoft.com/office/drawing/2014/main" val="3154328376"/>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Salary</a:t>
                      </a:r>
                    </a:p>
                  </a:txBody>
                  <a:tcPr/>
                </a:tc>
                <a:extLst>
                  <a:ext uri="{0D108BD9-81ED-4DB2-BD59-A6C34878D82A}">
                    <a16:rowId xmlns:a16="http://schemas.microsoft.com/office/drawing/2014/main" val="442057665"/>
                  </a:ext>
                </a:extLst>
              </a:tr>
              <a:tr h="370840">
                <a:tc>
                  <a:txBody>
                    <a:bodyPr/>
                    <a:lstStyle/>
                    <a:p>
                      <a:r>
                        <a:rPr lang="en-US" dirty="0"/>
                        <a:t>1</a:t>
                      </a:r>
                    </a:p>
                  </a:txBody>
                  <a:tcPr/>
                </a:tc>
                <a:tc>
                  <a:txBody>
                    <a:bodyPr/>
                    <a:lstStyle/>
                    <a:p>
                      <a:r>
                        <a:rPr lang="en-US" dirty="0"/>
                        <a:t>Roger</a:t>
                      </a:r>
                    </a:p>
                  </a:txBody>
                  <a:tcPr/>
                </a:tc>
                <a:tc>
                  <a:txBody>
                    <a:bodyPr/>
                    <a:lstStyle/>
                    <a:p>
                      <a:r>
                        <a:rPr lang="en-US" dirty="0"/>
                        <a:t>10000</a:t>
                      </a:r>
                    </a:p>
                  </a:txBody>
                  <a:tcPr/>
                </a:tc>
                <a:extLst>
                  <a:ext uri="{0D108BD9-81ED-4DB2-BD59-A6C34878D82A}">
                    <a16:rowId xmlns:a16="http://schemas.microsoft.com/office/drawing/2014/main" val="3296337876"/>
                  </a:ext>
                </a:extLst>
              </a:tr>
              <a:tr h="370840">
                <a:tc>
                  <a:txBody>
                    <a:bodyPr/>
                    <a:lstStyle/>
                    <a:p>
                      <a:r>
                        <a:rPr lang="en-US" dirty="0"/>
                        <a:t>2</a:t>
                      </a:r>
                    </a:p>
                  </a:txBody>
                  <a:tcPr/>
                </a:tc>
                <a:tc>
                  <a:txBody>
                    <a:bodyPr/>
                    <a:lstStyle/>
                    <a:p>
                      <a:r>
                        <a:rPr lang="en-US" dirty="0"/>
                        <a:t>Ananya</a:t>
                      </a:r>
                    </a:p>
                  </a:txBody>
                  <a:tcPr/>
                </a:tc>
                <a:tc>
                  <a:txBody>
                    <a:bodyPr/>
                    <a:lstStyle/>
                    <a:p>
                      <a:r>
                        <a:rPr lang="en-US" dirty="0"/>
                        <a:t>20000</a:t>
                      </a:r>
                    </a:p>
                  </a:txBody>
                  <a:tcPr/>
                </a:tc>
                <a:extLst>
                  <a:ext uri="{0D108BD9-81ED-4DB2-BD59-A6C34878D82A}">
                    <a16:rowId xmlns:a16="http://schemas.microsoft.com/office/drawing/2014/main" val="1620734364"/>
                  </a:ext>
                </a:extLst>
              </a:tr>
            </a:tbl>
          </a:graphicData>
        </a:graphic>
      </p:graphicFrame>
      <p:sp>
        <p:nvSpPr>
          <p:cNvPr id="14" name="Left Brace 13">
            <a:extLst>
              <a:ext uri="{FF2B5EF4-FFF2-40B4-BE49-F238E27FC236}">
                <a16:creationId xmlns:a16="http://schemas.microsoft.com/office/drawing/2014/main" id="{DA0C6E42-A946-4690-907C-07ACD0A112A2}"/>
              </a:ext>
            </a:extLst>
          </p:cNvPr>
          <p:cNvSpPr/>
          <p:nvPr/>
        </p:nvSpPr>
        <p:spPr>
          <a:xfrm>
            <a:off x="7481887" y="4104769"/>
            <a:ext cx="466725" cy="13906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90D9CC8-919F-48A8-84E7-CEFA4DB66708}"/>
              </a:ext>
            </a:extLst>
          </p:cNvPr>
          <p:cNvCxnSpPr>
            <a:cxnSpLocks/>
            <a:endCxn id="6" idx="3"/>
          </p:cNvCxnSpPr>
          <p:nvPr/>
        </p:nvCxnSpPr>
        <p:spPr>
          <a:xfrm flipH="1">
            <a:off x="4143376" y="2819399"/>
            <a:ext cx="243839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3B0F2C02-BF07-4E1E-A0CF-EF0A5A4039A7}"/>
              </a:ext>
            </a:extLst>
          </p:cNvPr>
          <p:cNvCxnSpPr>
            <a:cxnSpLocks/>
            <a:stCxn id="25" idx="1"/>
          </p:cNvCxnSpPr>
          <p:nvPr/>
        </p:nvCxnSpPr>
        <p:spPr>
          <a:xfrm flipH="1" flipV="1">
            <a:off x="4143376" y="3127176"/>
            <a:ext cx="2321718" cy="17701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B7FE361B-E4F5-4BD2-AAF4-3F4A6EEF3776}"/>
              </a:ext>
            </a:extLst>
          </p:cNvPr>
          <p:cNvSpPr txBox="1"/>
          <p:nvPr/>
        </p:nvSpPr>
        <p:spPr>
          <a:xfrm>
            <a:off x="6465094" y="4743450"/>
            <a:ext cx="1016794" cy="307777"/>
          </a:xfrm>
          <a:prstGeom prst="rect">
            <a:avLst/>
          </a:prstGeom>
          <a:noFill/>
        </p:spPr>
        <p:txBody>
          <a:bodyPr wrap="square" rtlCol="0">
            <a:spAutoFit/>
          </a:bodyPr>
          <a:lstStyle/>
          <a:p>
            <a:r>
              <a:rPr lang="en-US" sz="1400" dirty="0"/>
              <a:t>Element 1</a:t>
            </a:r>
          </a:p>
        </p:txBody>
      </p:sp>
    </p:spTree>
    <p:extLst>
      <p:ext uri="{BB962C8B-B14F-4D97-AF65-F5344CB8AC3E}">
        <p14:creationId xmlns:p14="http://schemas.microsoft.com/office/powerpoint/2010/main" val="2586345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Element Binding continues..</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20032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effectLst/>
              </a:rPr>
              <a:t>Element binding is useful for containers and layouts containing other controls. All these child controls would be required to use properties of the same model object or model node, then element-binding is preferable.</a:t>
            </a:r>
          </a:p>
          <a:p>
            <a:pPr marL="285750" indent="-285750" algn="just">
              <a:buFont typeface="Arial" panose="020B0604020202020204" pitchFamily="34" charset="0"/>
              <a:buChar char="•"/>
            </a:pPr>
            <a:r>
              <a:rPr lang="en-US" b="0" i="0" dirty="0">
                <a:solidFill>
                  <a:srgbClr val="3C3C3C"/>
                </a:solidFill>
                <a:effectLst/>
                <a:latin typeface="SAPRegular"/>
              </a:rPr>
              <a:t>An element to be bound to an object in the Model can be achieved by Element binding.</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E09DB208-7D8C-41E8-A6E2-892DCD791ED1}"/>
              </a:ext>
            </a:extLst>
          </p:cNvPr>
          <p:cNvGraphicFramePr>
            <a:graphicFrameLocks noGrp="1"/>
          </p:cNvGraphicFramePr>
          <p:nvPr/>
        </p:nvGraphicFramePr>
        <p:xfrm>
          <a:off x="571500" y="2631795"/>
          <a:ext cx="3914778" cy="1593428"/>
        </p:xfrm>
        <a:graphic>
          <a:graphicData uri="http://schemas.openxmlformats.org/drawingml/2006/table">
            <a:tbl>
              <a:tblPr firstRow="1" bandRow="1">
                <a:tableStyleId>{5C22544A-7EE6-4342-B048-85BDC9FD1C3A}</a:tableStyleId>
              </a:tblPr>
              <a:tblGrid>
                <a:gridCol w="1304926">
                  <a:extLst>
                    <a:ext uri="{9D8B030D-6E8A-4147-A177-3AD203B41FA5}">
                      <a16:colId xmlns:a16="http://schemas.microsoft.com/office/drawing/2014/main" val="222172730"/>
                    </a:ext>
                  </a:extLst>
                </a:gridCol>
                <a:gridCol w="1304926">
                  <a:extLst>
                    <a:ext uri="{9D8B030D-6E8A-4147-A177-3AD203B41FA5}">
                      <a16:colId xmlns:a16="http://schemas.microsoft.com/office/drawing/2014/main" val="97321902"/>
                    </a:ext>
                  </a:extLst>
                </a:gridCol>
                <a:gridCol w="1304926">
                  <a:extLst>
                    <a:ext uri="{9D8B030D-6E8A-4147-A177-3AD203B41FA5}">
                      <a16:colId xmlns:a16="http://schemas.microsoft.com/office/drawing/2014/main" val="994019089"/>
                    </a:ext>
                  </a:extLst>
                </a:gridCol>
              </a:tblGrid>
              <a:tr h="398357">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1761768161"/>
                  </a:ext>
                </a:extLst>
              </a:tr>
              <a:tr h="398357">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3884272256"/>
                  </a:ext>
                </a:extLst>
              </a:tr>
              <a:tr h="398357">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08428109"/>
                  </a:ext>
                </a:extLst>
              </a:tr>
              <a:tr h="398357">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311053043"/>
                  </a:ext>
                </a:extLst>
              </a:tr>
            </a:tbl>
          </a:graphicData>
        </a:graphic>
      </p:graphicFrame>
      <p:sp>
        <p:nvSpPr>
          <p:cNvPr id="7" name="TextBox 6">
            <a:extLst>
              <a:ext uri="{FF2B5EF4-FFF2-40B4-BE49-F238E27FC236}">
                <a16:creationId xmlns:a16="http://schemas.microsoft.com/office/drawing/2014/main" id="{4E7571A0-53C5-4A86-A357-4FD978169E31}"/>
              </a:ext>
            </a:extLst>
          </p:cNvPr>
          <p:cNvSpPr txBox="1"/>
          <p:nvPr/>
        </p:nvSpPr>
        <p:spPr>
          <a:xfrm>
            <a:off x="571500" y="2299216"/>
            <a:ext cx="1425574" cy="369332"/>
          </a:xfrm>
          <a:prstGeom prst="rect">
            <a:avLst/>
          </a:prstGeom>
          <a:noFill/>
        </p:spPr>
        <p:txBody>
          <a:bodyPr wrap="square" rtlCol="0">
            <a:spAutoFit/>
          </a:bodyPr>
          <a:lstStyle/>
          <a:p>
            <a:r>
              <a:rPr lang="en-US" dirty="0"/>
              <a:t>Table</a:t>
            </a:r>
          </a:p>
        </p:txBody>
      </p:sp>
      <p:sp>
        <p:nvSpPr>
          <p:cNvPr id="9" name="Oval 8">
            <a:extLst>
              <a:ext uri="{FF2B5EF4-FFF2-40B4-BE49-F238E27FC236}">
                <a16:creationId xmlns:a16="http://schemas.microsoft.com/office/drawing/2014/main" id="{420B60A0-C42B-4D12-8F81-7D375E8DA067}"/>
              </a:ext>
            </a:extLst>
          </p:cNvPr>
          <p:cNvSpPr/>
          <p:nvPr/>
        </p:nvSpPr>
        <p:spPr>
          <a:xfrm>
            <a:off x="4552122" y="3053383"/>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0</a:t>
            </a:r>
          </a:p>
        </p:txBody>
      </p:sp>
      <p:sp>
        <p:nvSpPr>
          <p:cNvPr id="10" name="Oval 9">
            <a:extLst>
              <a:ext uri="{FF2B5EF4-FFF2-40B4-BE49-F238E27FC236}">
                <a16:creationId xmlns:a16="http://schemas.microsoft.com/office/drawing/2014/main" id="{3129200D-C150-49F6-A63F-6817F1D26D3C}"/>
              </a:ext>
            </a:extLst>
          </p:cNvPr>
          <p:cNvSpPr/>
          <p:nvPr/>
        </p:nvSpPr>
        <p:spPr>
          <a:xfrm>
            <a:off x="4552121" y="3468965"/>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1</a:t>
            </a:r>
          </a:p>
        </p:txBody>
      </p:sp>
      <p:sp>
        <p:nvSpPr>
          <p:cNvPr id="11" name="Oval 10">
            <a:extLst>
              <a:ext uri="{FF2B5EF4-FFF2-40B4-BE49-F238E27FC236}">
                <a16:creationId xmlns:a16="http://schemas.microsoft.com/office/drawing/2014/main" id="{6E5DE1D4-DC35-4FF1-9210-2FE6F3EB7F4B}"/>
              </a:ext>
            </a:extLst>
          </p:cNvPr>
          <p:cNvSpPr/>
          <p:nvPr/>
        </p:nvSpPr>
        <p:spPr>
          <a:xfrm>
            <a:off x="4533901" y="3831236"/>
            <a:ext cx="1590675" cy="32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Element 2</a:t>
            </a:r>
          </a:p>
        </p:txBody>
      </p:sp>
      <p:grpSp>
        <p:nvGrpSpPr>
          <p:cNvPr id="12" name="Group 11">
            <a:extLst>
              <a:ext uri="{FF2B5EF4-FFF2-40B4-BE49-F238E27FC236}">
                <a16:creationId xmlns:a16="http://schemas.microsoft.com/office/drawing/2014/main" id="{4962A7EB-09D3-47F5-B244-FC536F9513A1}"/>
              </a:ext>
            </a:extLst>
          </p:cNvPr>
          <p:cNvGrpSpPr/>
          <p:nvPr/>
        </p:nvGrpSpPr>
        <p:grpSpPr>
          <a:xfrm>
            <a:off x="6020436" y="4193506"/>
            <a:ext cx="2199225" cy="2433357"/>
            <a:chOff x="7915275" y="2581275"/>
            <a:chExt cx="3105150" cy="3043977"/>
          </a:xfrm>
        </p:grpSpPr>
        <p:sp>
          <p:nvSpPr>
            <p:cNvPr id="13" name="Rectangle: Rounded Corners 12">
              <a:extLst>
                <a:ext uri="{FF2B5EF4-FFF2-40B4-BE49-F238E27FC236}">
                  <a16:creationId xmlns:a16="http://schemas.microsoft.com/office/drawing/2014/main" id="{099883DD-7E23-4C9B-AE9D-9A78946EDA26}"/>
                </a:ext>
              </a:extLst>
            </p:cNvPr>
            <p:cNvSpPr/>
            <p:nvPr/>
          </p:nvSpPr>
          <p:spPr>
            <a:xfrm>
              <a:off x="7915275" y="2581275"/>
              <a:ext cx="3105150" cy="304397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5110F52-DA0A-4177-92F1-4FD16AA5EDEB}"/>
                </a:ext>
              </a:extLst>
            </p:cNvPr>
            <p:cNvSpPr/>
            <p:nvPr/>
          </p:nvSpPr>
          <p:spPr>
            <a:xfrm>
              <a:off x="8297167" y="2725783"/>
              <a:ext cx="2490787" cy="3839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Simple Form</a:t>
              </a:r>
            </a:p>
          </p:txBody>
        </p:sp>
        <p:sp>
          <p:nvSpPr>
            <p:cNvPr id="15" name="Rectangle 14">
              <a:extLst>
                <a:ext uri="{FF2B5EF4-FFF2-40B4-BE49-F238E27FC236}">
                  <a16:creationId xmlns:a16="http://schemas.microsoft.com/office/drawing/2014/main" id="{2467FAD3-07BE-439A-86C2-2D013F6F2263}"/>
                </a:ext>
              </a:extLst>
            </p:cNvPr>
            <p:cNvSpPr/>
            <p:nvPr/>
          </p:nvSpPr>
          <p:spPr>
            <a:xfrm>
              <a:off x="8477246" y="338412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0</a:t>
              </a:r>
            </a:p>
          </p:txBody>
        </p:sp>
        <p:sp>
          <p:nvSpPr>
            <p:cNvPr id="16" name="Rectangle 15">
              <a:extLst>
                <a:ext uri="{FF2B5EF4-FFF2-40B4-BE49-F238E27FC236}">
                  <a16:creationId xmlns:a16="http://schemas.microsoft.com/office/drawing/2014/main" id="{7681FD59-F36F-4C02-93AD-0B8725C704B5}"/>
                </a:ext>
              </a:extLst>
            </p:cNvPr>
            <p:cNvSpPr/>
            <p:nvPr/>
          </p:nvSpPr>
          <p:spPr>
            <a:xfrm>
              <a:off x="8477246" y="3943145"/>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1</a:t>
              </a:r>
            </a:p>
          </p:txBody>
        </p:sp>
        <p:sp>
          <p:nvSpPr>
            <p:cNvPr id="17" name="Rectangle 16">
              <a:extLst>
                <a:ext uri="{FF2B5EF4-FFF2-40B4-BE49-F238E27FC236}">
                  <a16:creationId xmlns:a16="http://schemas.microsoft.com/office/drawing/2014/main" id="{B1DFC10F-FD3C-4AF5-A2AA-F674869B19F5}"/>
                </a:ext>
              </a:extLst>
            </p:cNvPr>
            <p:cNvSpPr/>
            <p:nvPr/>
          </p:nvSpPr>
          <p:spPr>
            <a:xfrm>
              <a:off x="8477246" y="4507218"/>
              <a:ext cx="2095500"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Field 2</a:t>
              </a:r>
            </a:p>
          </p:txBody>
        </p:sp>
      </p:grpSp>
      <p:sp>
        <p:nvSpPr>
          <p:cNvPr id="18" name="TextBox 17">
            <a:extLst>
              <a:ext uri="{FF2B5EF4-FFF2-40B4-BE49-F238E27FC236}">
                <a16:creationId xmlns:a16="http://schemas.microsoft.com/office/drawing/2014/main" id="{859411D8-80E1-454A-B72D-B99872168B7F}"/>
              </a:ext>
            </a:extLst>
          </p:cNvPr>
          <p:cNvSpPr txBox="1"/>
          <p:nvPr/>
        </p:nvSpPr>
        <p:spPr>
          <a:xfrm>
            <a:off x="6628986" y="3115729"/>
            <a:ext cx="1590675" cy="923330"/>
          </a:xfrm>
          <a:prstGeom prst="rect">
            <a:avLst/>
          </a:prstGeom>
          <a:noFill/>
        </p:spPr>
        <p:txBody>
          <a:bodyPr wrap="square" rtlCol="0">
            <a:spAutoFit/>
          </a:bodyPr>
          <a:lstStyle/>
          <a:p>
            <a:r>
              <a:rPr lang="en-US" dirty="0">
                <a:highlight>
                  <a:srgbClr val="FFFF00"/>
                </a:highlight>
              </a:rPr>
              <a:t>/empTab/0</a:t>
            </a:r>
          </a:p>
          <a:p>
            <a:r>
              <a:rPr lang="en-US" dirty="0"/>
              <a:t>/empTab/1</a:t>
            </a:r>
          </a:p>
          <a:p>
            <a:r>
              <a:rPr lang="en-US" dirty="0"/>
              <a:t>/empTab/2</a:t>
            </a:r>
          </a:p>
        </p:txBody>
      </p:sp>
      <p:cxnSp>
        <p:nvCxnSpPr>
          <p:cNvPr id="19" name="Straight Arrow Connector 18">
            <a:extLst>
              <a:ext uri="{FF2B5EF4-FFF2-40B4-BE49-F238E27FC236}">
                <a16:creationId xmlns:a16="http://schemas.microsoft.com/office/drawing/2014/main" id="{A1EEF9F6-DED5-4336-96E3-6333284CDB3D}"/>
              </a:ext>
            </a:extLst>
          </p:cNvPr>
          <p:cNvCxnSpPr>
            <a:cxnSpLocks/>
          </p:cNvCxnSpPr>
          <p:nvPr/>
        </p:nvCxnSpPr>
        <p:spPr>
          <a:xfrm flipH="1">
            <a:off x="6142797" y="3249266"/>
            <a:ext cx="50565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36E0F890-D2E6-44BD-958C-12E107E12890}"/>
              </a:ext>
            </a:extLst>
          </p:cNvPr>
          <p:cNvCxnSpPr>
            <a:cxnSpLocks/>
          </p:cNvCxnSpPr>
          <p:nvPr/>
        </p:nvCxnSpPr>
        <p:spPr>
          <a:xfrm flipH="1">
            <a:off x="6133686" y="3598309"/>
            <a:ext cx="50565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D282575E-54F3-4378-93A0-06F7088AB770}"/>
              </a:ext>
            </a:extLst>
          </p:cNvPr>
          <p:cNvCxnSpPr>
            <a:cxnSpLocks/>
          </p:cNvCxnSpPr>
          <p:nvPr/>
        </p:nvCxnSpPr>
        <p:spPr>
          <a:xfrm flipH="1">
            <a:off x="6124576" y="3926486"/>
            <a:ext cx="523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4" name="Connector: Elbow 23">
            <a:extLst>
              <a:ext uri="{FF2B5EF4-FFF2-40B4-BE49-F238E27FC236}">
                <a16:creationId xmlns:a16="http://schemas.microsoft.com/office/drawing/2014/main" id="{A5BD43B4-3459-4C1E-A94F-5FF66ED1D266}"/>
              </a:ext>
            </a:extLst>
          </p:cNvPr>
          <p:cNvCxnSpPr>
            <a:cxnSpLocks/>
          </p:cNvCxnSpPr>
          <p:nvPr/>
        </p:nvCxnSpPr>
        <p:spPr>
          <a:xfrm>
            <a:off x="571500" y="3158160"/>
            <a:ext cx="5448301" cy="1921114"/>
          </a:xfrm>
          <a:prstGeom prst="bentConnector3">
            <a:avLst>
              <a:gd name="adj1" fmla="val -4910"/>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TextBox 24">
            <a:extLst>
              <a:ext uri="{FF2B5EF4-FFF2-40B4-BE49-F238E27FC236}">
                <a16:creationId xmlns:a16="http://schemas.microsoft.com/office/drawing/2014/main" id="{22B723A6-DF20-4216-B4AB-53E1D7A42AD8}"/>
              </a:ext>
            </a:extLst>
          </p:cNvPr>
          <p:cNvSpPr txBox="1"/>
          <p:nvPr/>
        </p:nvSpPr>
        <p:spPr>
          <a:xfrm>
            <a:off x="1571625" y="5079274"/>
            <a:ext cx="3295650" cy="923330"/>
          </a:xfrm>
          <a:prstGeom prst="rect">
            <a:avLst/>
          </a:prstGeom>
          <a:noFill/>
        </p:spPr>
        <p:txBody>
          <a:bodyPr wrap="square" rtlCol="0">
            <a:spAutoFit/>
          </a:bodyPr>
          <a:lstStyle/>
          <a:p>
            <a:r>
              <a:rPr lang="en-US" dirty="0"/>
              <a:t>All the content of Row 1 in the table is bind to all the fields in the form</a:t>
            </a:r>
          </a:p>
        </p:txBody>
      </p:sp>
      <p:cxnSp>
        <p:nvCxnSpPr>
          <p:cNvPr id="26" name="Straight Arrow Connector 25">
            <a:extLst>
              <a:ext uri="{FF2B5EF4-FFF2-40B4-BE49-F238E27FC236}">
                <a16:creationId xmlns:a16="http://schemas.microsoft.com/office/drawing/2014/main" id="{6D949FA3-6DA6-4A1D-BF59-713493CC0A29}"/>
              </a:ext>
            </a:extLst>
          </p:cNvPr>
          <p:cNvCxnSpPr>
            <a:cxnSpLocks/>
            <a:stCxn id="15" idx="3"/>
            <a:endCxn id="27" idx="1"/>
          </p:cNvCxnSpPr>
          <p:nvPr/>
        </p:nvCxnSpPr>
        <p:spPr>
          <a:xfrm flipV="1">
            <a:off x="7902592" y="4954783"/>
            <a:ext cx="1272725" cy="99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3F22B9EE-C802-46C8-A87F-76FBD057E0E7}"/>
              </a:ext>
            </a:extLst>
          </p:cNvPr>
          <p:cNvSpPr txBox="1"/>
          <p:nvPr/>
        </p:nvSpPr>
        <p:spPr>
          <a:xfrm>
            <a:off x="9175317" y="4770117"/>
            <a:ext cx="1340283" cy="369332"/>
          </a:xfrm>
          <a:prstGeom prst="rect">
            <a:avLst/>
          </a:prstGeom>
          <a:noFill/>
        </p:spPr>
        <p:txBody>
          <a:bodyPr wrap="square" rtlCol="0">
            <a:spAutoFit/>
          </a:bodyPr>
          <a:lstStyle/>
          <a:p>
            <a:r>
              <a:rPr lang="en-US" dirty="0"/>
              <a:t>/empId</a:t>
            </a:r>
          </a:p>
        </p:txBody>
      </p:sp>
      <p:cxnSp>
        <p:nvCxnSpPr>
          <p:cNvPr id="28" name="Straight Arrow Connector 27">
            <a:extLst>
              <a:ext uri="{FF2B5EF4-FFF2-40B4-BE49-F238E27FC236}">
                <a16:creationId xmlns:a16="http://schemas.microsoft.com/office/drawing/2014/main" id="{A74712C2-061D-4975-B701-A966CC91D442}"/>
              </a:ext>
            </a:extLst>
          </p:cNvPr>
          <p:cNvCxnSpPr>
            <a:cxnSpLocks/>
            <a:stCxn id="16" idx="3"/>
            <a:endCxn id="29" idx="1"/>
          </p:cNvCxnSpPr>
          <p:nvPr/>
        </p:nvCxnSpPr>
        <p:spPr>
          <a:xfrm flipV="1">
            <a:off x="7902592" y="5403087"/>
            <a:ext cx="1260722" cy="85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9" name="TextBox 28">
            <a:extLst>
              <a:ext uri="{FF2B5EF4-FFF2-40B4-BE49-F238E27FC236}">
                <a16:creationId xmlns:a16="http://schemas.microsoft.com/office/drawing/2014/main" id="{4AAC00F7-A2FC-49A9-81A6-83B5F53E863E}"/>
              </a:ext>
            </a:extLst>
          </p:cNvPr>
          <p:cNvSpPr txBox="1"/>
          <p:nvPr/>
        </p:nvSpPr>
        <p:spPr>
          <a:xfrm>
            <a:off x="9163314" y="5218421"/>
            <a:ext cx="1257300" cy="369332"/>
          </a:xfrm>
          <a:prstGeom prst="rect">
            <a:avLst/>
          </a:prstGeom>
          <a:noFill/>
        </p:spPr>
        <p:txBody>
          <a:bodyPr wrap="square" rtlCol="0">
            <a:spAutoFit/>
          </a:bodyPr>
          <a:lstStyle/>
          <a:p>
            <a:r>
              <a:rPr lang="en-US" dirty="0"/>
              <a:t>/empName</a:t>
            </a:r>
          </a:p>
        </p:txBody>
      </p:sp>
      <p:cxnSp>
        <p:nvCxnSpPr>
          <p:cNvPr id="30" name="Straight Arrow Connector 29">
            <a:extLst>
              <a:ext uri="{FF2B5EF4-FFF2-40B4-BE49-F238E27FC236}">
                <a16:creationId xmlns:a16="http://schemas.microsoft.com/office/drawing/2014/main" id="{DABF742B-FF71-47A6-B823-0DE00221EBC0}"/>
              </a:ext>
            </a:extLst>
          </p:cNvPr>
          <p:cNvCxnSpPr>
            <a:cxnSpLocks/>
            <a:stCxn id="17" idx="3"/>
            <a:endCxn id="31" idx="1"/>
          </p:cNvCxnSpPr>
          <p:nvPr/>
        </p:nvCxnSpPr>
        <p:spPr>
          <a:xfrm flipV="1">
            <a:off x="7902592" y="5848199"/>
            <a:ext cx="1260458" cy="1435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10E2D8C3-BC8D-4EA5-83C0-FEDABFC2022A}"/>
              </a:ext>
            </a:extLst>
          </p:cNvPr>
          <p:cNvSpPr txBox="1"/>
          <p:nvPr/>
        </p:nvSpPr>
        <p:spPr>
          <a:xfrm>
            <a:off x="9163050" y="5663533"/>
            <a:ext cx="1352550" cy="369332"/>
          </a:xfrm>
          <a:prstGeom prst="rect">
            <a:avLst/>
          </a:prstGeom>
          <a:noFill/>
        </p:spPr>
        <p:txBody>
          <a:bodyPr wrap="square" rtlCol="0">
            <a:spAutoFit/>
          </a:bodyPr>
          <a:lstStyle/>
          <a:p>
            <a:r>
              <a:rPr lang="en-US" dirty="0"/>
              <a:t>/salary</a:t>
            </a:r>
          </a:p>
        </p:txBody>
      </p:sp>
      <p:sp>
        <p:nvSpPr>
          <p:cNvPr id="5" name="TextBox 4">
            <a:extLst>
              <a:ext uri="{FF2B5EF4-FFF2-40B4-BE49-F238E27FC236}">
                <a16:creationId xmlns:a16="http://schemas.microsoft.com/office/drawing/2014/main" id="{57FFDCA8-06CD-4076-B441-30AA557E44AF}"/>
              </a:ext>
            </a:extLst>
          </p:cNvPr>
          <p:cNvSpPr txBox="1"/>
          <p:nvPr/>
        </p:nvSpPr>
        <p:spPr>
          <a:xfrm>
            <a:off x="269389" y="1899762"/>
            <a:ext cx="7655515" cy="369332"/>
          </a:xfrm>
          <a:prstGeom prst="rect">
            <a:avLst/>
          </a:prstGeom>
          <a:noFill/>
        </p:spPr>
        <p:txBody>
          <a:bodyPr wrap="square" rtlCol="0">
            <a:spAutoFit/>
          </a:bodyPr>
          <a:lstStyle/>
          <a:p>
            <a:r>
              <a:rPr lang="en-US" dirty="0"/>
              <a:t>Use case:- On Select of a row in the table show the row data in a form.</a:t>
            </a:r>
          </a:p>
        </p:txBody>
      </p:sp>
      <p:cxnSp>
        <p:nvCxnSpPr>
          <p:cNvPr id="38" name="Connector: Elbow 37">
            <a:extLst>
              <a:ext uri="{FF2B5EF4-FFF2-40B4-BE49-F238E27FC236}">
                <a16:creationId xmlns:a16="http://schemas.microsoft.com/office/drawing/2014/main" id="{98F85C12-4AE2-477D-B4DA-2FA32A06F8E1}"/>
              </a:ext>
            </a:extLst>
          </p:cNvPr>
          <p:cNvCxnSpPr/>
          <p:nvPr/>
        </p:nvCxnSpPr>
        <p:spPr>
          <a:xfrm flipV="1">
            <a:off x="7048500" y="2438400"/>
            <a:ext cx="1704975" cy="719760"/>
          </a:xfrm>
          <a:prstGeom prst="bentConnector3">
            <a:avLst>
              <a:gd name="adj1" fmla="val -279"/>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TextBox 39">
            <a:extLst>
              <a:ext uri="{FF2B5EF4-FFF2-40B4-BE49-F238E27FC236}">
                <a16:creationId xmlns:a16="http://schemas.microsoft.com/office/drawing/2014/main" id="{A329D7EB-A09D-4F68-81F7-6842EF9209A3}"/>
              </a:ext>
            </a:extLst>
          </p:cNvPr>
          <p:cNvSpPr txBox="1"/>
          <p:nvPr/>
        </p:nvSpPr>
        <p:spPr>
          <a:xfrm>
            <a:off x="8791575" y="2105025"/>
            <a:ext cx="304800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The path of the element will always be the :</a:t>
            </a:r>
          </a:p>
          <a:p>
            <a:r>
              <a:rPr lang="en-US" sz="1400" dirty="0"/>
              <a:t>/</a:t>
            </a:r>
            <a:r>
              <a:rPr lang="en-US" sz="1400" dirty="0" err="1"/>
              <a:t>entitysetname</a:t>
            </a:r>
            <a:r>
              <a:rPr lang="en-US" sz="1400" dirty="0"/>
              <a:t>/index of the element</a:t>
            </a:r>
          </a:p>
        </p:txBody>
      </p:sp>
    </p:spTree>
    <p:extLst>
      <p:ext uri="{BB962C8B-B14F-4D97-AF65-F5344CB8AC3E}">
        <p14:creationId xmlns:p14="http://schemas.microsoft.com/office/powerpoint/2010/main" val="116138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Event Object Concept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Wingdings" panose="05000000000000000000" pitchFamily="2" charset="2"/>
              <a:buChar char="§"/>
            </a:pPr>
            <a:r>
              <a:rPr lang="en-US" dirty="0"/>
              <a:t>Every UI5 event handler method will be entitled to receive an object free in the function, this object is know as </a:t>
            </a:r>
            <a:r>
              <a:rPr lang="en-US" b="1" dirty="0"/>
              <a:t>event object.</a:t>
            </a:r>
          </a:p>
          <a:p>
            <a:pPr marL="285750" indent="-285750">
              <a:buFont typeface="Wingdings" panose="05000000000000000000" pitchFamily="2" charset="2"/>
              <a:buChar char="§"/>
            </a:pPr>
            <a:r>
              <a:rPr lang="en-US" dirty="0"/>
              <a:t>This object is responsible to carry important information about the event.</a:t>
            </a:r>
          </a:p>
          <a:p>
            <a:endParaRPr lang="en-US" dirty="0"/>
          </a:p>
          <a:p>
            <a:r>
              <a:rPr lang="en-US" dirty="0"/>
              <a:t>For example : the </a:t>
            </a:r>
            <a:r>
              <a:rPr lang="en-US" dirty="0">
                <a:solidFill>
                  <a:schemeClr val="bg2">
                    <a:lumMod val="25000"/>
                  </a:schemeClr>
                </a:solidFill>
              </a:rPr>
              <a:t>rowSelectionChange</a:t>
            </a:r>
            <a:r>
              <a:rPr lang="en-US" dirty="0"/>
              <a:t> event’s event object will let you know about the index of the row selected by the user.</a:t>
            </a:r>
          </a:p>
          <a:p>
            <a:endParaRPr lang="en-US" dirty="0"/>
          </a:p>
          <a:p>
            <a:pPr marL="285750" indent="-285750">
              <a:buFont typeface="Arial" panose="020B0604020202020204" pitchFamily="34" charset="0"/>
              <a:buChar char="•"/>
            </a:pPr>
            <a:r>
              <a:rPr lang="en-US" dirty="0"/>
              <a:t>Every Event object in SAPUI5 have exact 3 same function which are generic :</a:t>
            </a:r>
          </a:p>
          <a:p>
            <a:pPr marL="342900" indent="-342900">
              <a:buAutoNum type="arabicPeriod"/>
            </a:pPr>
            <a:r>
              <a:rPr lang="en-US" b="1" dirty="0"/>
              <a:t>getSource() </a:t>
            </a:r>
            <a:r>
              <a:rPr lang="en-US" dirty="0"/>
              <a:t>: will give the object of the source control from where event was originally generated. We can get object of the control, we can use it without giving an id.</a:t>
            </a:r>
          </a:p>
          <a:p>
            <a:pPr marL="342900" indent="-342900">
              <a:buAutoNum type="arabicPeriod"/>
            </a:pPr>
            <a:r>
              <a:rPr lang="en-US" b="1" dirty="0"/>
              <a:t>getParameters() :</a:t>
            </a:r>
            <a:r>
              <a:rPr lang="en-US" dirty="0"/>
              <a:t> every event carries a lot of the information about the user action </a:t>
            </a:r>
            <a:r>
              <a:rPr lang="en-US" b="1" dirty="0"/>
              <a:t>e.g. </a:t>
            </a:r>
            <a:r>
              <a:rPr lang="en-US" dirty="0"/>
              <a:t>row index of the selected row of the table. All this info come in form of parameters.</a:t>
            </a:r>
            <a:endParaRPr lang="en-US" b="1" dirty="0"/>
          </a:p>
          <a:p>
            <a:pPr marL="342900" indent="-342900">
              <a:buAutoNum type="arabicPeriod"/>
            </a:pPr>
            <a:r>
              <a:rPr lang="en-US" b="1" dirty="0"/>
              <a:t>getParameter() : </a:t>
            </a:r>
            <a:r>
              <a:rPr lang="en-US" dirty="0"/>
              <a:t> if we want to get single parameter value we can get it using this getParameter() function.</a:t>
            </a:r>
          </a:p>
          <a:p>
            <a:endParaRPr lang="en-US" dirty="0"/>
          </a:p>
          <a:p>
            <a:r>
              <a:rPr lang="en-US" dirty="0"/>
              <a:t>Note : best practice to use event object is put </a:t>
            </a:r>
            <a:r>
              <a:rPr lang="en-US" b="1" dirty="0">
                <a:solidFill>
                  <a:srgbClr val="FF0000"/>
                </a:solidFill>
              </a:rPr>
              <a:t>oEvent</a:t>
            </a:r>
            <a:r>
              <a:rPr lang="en-US" dirty="0"/>
              <a:t> in the function’s parameter and using a hard debugger and then check the information got by the event object in browser’s console.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77161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Element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t>Make the table rows from multiselect to single select. </a:t>
            </a:r>
          </a:p>
          <a:p>
            <a:pPr marL="285750" indent="-285750">
              <a:buFont typeface="Wingdings" panose="05000000000000000000" pitchFamily="2" charset="2"/>
              <a:buChar char="§"/>
            </a:pPr>
            <a:r>
              <a:rPr lang="en-US" dirty="0"/>
              <a:t>On select one row the data of that row have to shown in the SimpleForm by using the event object and element binding discussed in the previous slides.</a:t>
            </a:r>
          </a:p>
          <a:p>
            <a:pPr marL="285750" indent="-285750">
              <a:buFont typeface="Wingdings" panose="05000000000000000000" pitchFamily="2" charset="2"/>
              <a:buChar char="§"/>
            </a:pPr>
            <a:endParaRPr lang="en-US" dirty="0"/>
          </a:p>
          <a:p>
            <a:endParaRPr lang="en-US" dirty="0"/>
          </a:p>
          <a:p>
            <a:endParaRPr lang="en-US" dirty="0"/>
          </a:p>
          <a:p>
            <a:r>
              <a:rPr lang="en-US" dirty="0"/>
              <a:t>Code Links:-</a:t>
            </a:r>
            <a:endParaRPr lang="en-US" u="sng" dirty="0"/>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D64A242-F9EB-479A-B3F5-0EB82489FD5F}"/>
              </a:ext>
            </a:extLst>
          </p:cNvPr>
          <p:cNvPicPr>
            <a:picLocks noChangeAspect="1"/>
          </p:cNvPicPr>
          <p:nvPr/>
        </p:nvPicPr>
        <p:blipFill>
          <a:blip r:embed="rId3"/>
          <a:stretch>
            <a:fillRect/>
          </a:stretch>
        </p:blipFill>
        <p:spPr>
          <a:xfrm>
            <a:off x="3738028" y="3184715"/>
            <a:ext cx="8000999" cy="28941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8252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 : Make the app available for international usage, which means supporting multiple languages.</a:t>
            </a:r>
          </a:p>
          <a:p>
            <a:pPr algn="just"/>
            <a:r>
              <a:rPr lang="en-US" dirty="0"/>
              <a:t>There are 2 job roles in the process: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7" name="Smiley Face 6">
            <a:extLst>
              <a:ext uri="{FF2B5EF4-FFF2-40B4-BE49-F238E27FC236}">
                <a16:creationId xmlns:a16="http://schemas.microsoft.com/office/drawing/2014/main" id="{3AAEFAD0-4A89-492B-B0A9-975D4BB60BAA}"/>
              </a:ext>
            </a:extLst>
          </p:cNvPr>
          <p:cNvSpPr/>
          <p:nvPr/>
        </p:nvSpPr>
        <p:spPr>
          <a:xfrm>
            <a:off x="2932092" y="2408040"/>
            <a:ext cx="1022431" cy="864096"/>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9" name="Smiley Face 8">
            <a:extLst>
              <a:ext uri="{FF2B5EF4-FFF2-40B4-BE49-F238E27FC236}">
                <a16:creationId xmlns:a16="http://schemas.microsoft.com/office/drawing/2014/main" id="{9294447D-FFD7-4C0E-94E6-77B1206DEE54}"/>
              </a:ext>
            </a:extLst>
          </p:cNvPr>
          <p:cNvSpPr/>
          <p:nvPr/>
        </p:nvSpPr>
        <p:spPr>
          <a:xfrm>
            <a:off x="8302325" y="2423429"/>
            <a:ext cx="1022431" cy="864096"/>
          </a:xfrm>
          <a:prstGeom prst="smileyFac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a:p>
        </p:txBody>
      </p:sp>
      <p:sp>
        <p:nvSpPr>
          <p:cNvPr id="10" name="TextBox 6">
            <a:extLst>
              <a:ext uri="{FF2B5EF4-FFF2-40B4-BE49-F238E27FC236}">
                <a16:creationId xmlns:a16="http://schemas.microsoft.com/office/drawing/2014/main" id="{A17B7AFC-E7CC-4290-B6AB-4A43FCFA47E4}"/>
              </a:ext>
            </a:extLst>
          </p:cNvPr>
          <p:cNvSpPr txBox="1"/>
          <p:nvPr/>
        </p:nvSpPr>
        <p:spPr>
          <a:xfrm>
            <a:off x="1348276" y="2670811"/>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UI5 Consultant</a:t>
            </a:r>
          </a:p>
        </p:txBody>
      </p:sp>
      <p:sp>
        <p:nvSpPr>
          <p:cNvPr id="11" name="TextBox 9">
            <a:extLst>
              <a:ext uri="{FF2B5EF4-FFF2-40B4-BE49-F238E27FC236}">
                <a16:creationId xmlns:a16="http://schemas.microsoft.com/office/drawing/2014/main" id="{8D4C4BB6-61DF-4491-94E8-A9D5DFDD9EC6}"/>
              </a:ext>
            </a:extLst>
          </p:cNvPr>
          <p:cNvSpPr txBox="1"/>
          <p:nvPr/>
        </p:nvSpPr>
        <p:spPr>
          <a:xfrm>
            <a:off x="9431358" y="2690800"/>
            <a:ext cx="2376264" cy="369332"/>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b="1" dirty="0"/>
              <a:t>Language Expert KM</a:t>
            </a:r>
          </a:p>
        </p:txBody>
      </p:sp>
      <p:sp>
        <p:nvSpPr>
          <p:cNvPr id="13" name="Rectangle 12">
            <a:extLst>
              <a:ext uri="{FF2B5EF4-FFF2-40B4-BE49-F238E27FC236}">
                <a16:creationId xmlns:a16="http://schemas.microsoft.com/office/drawing/2014/main" id="{6A362D65-3A12-4CA0-A625-133455A42F79}"/>
              </a:ext>
            </a:extLst>
          </p:cNvPr>
          <p:cNvSpPr/>
          <p:nvPr/>
        </p:nvSpPr>
        <p:spPr>
          <a:xfrm>
            <a:off x="6653301" y="3700757"/>
            <a:ext cx="4320480"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Translate the texts to provide support in multiple languages</a:t>
            </a:r>
          </a:p>
        </p:txBody>
      </p:sp>
      <p:sp>
        <p:nvSpPr>
          <p:cNvPr id="14" name="Rectangle: Folded Corner 13">
            <a:extLst>
              <a:ext uri="{FF2B5EF4-FFF2-40B4-BE49-F238E27FC236}">
                <a16:creationId xmlns:a16="http://schemas.microsoft.com/office/drawing/2014/main" id="{FD52B493-5CBA-4137-97AE-063AC4739D73}"/>
              </a:ext>
            </a:extLst>
          </p:cNvPr>
          <p:cNvSpPr/>
          <p:nvPr/>
        </p:nvSpPr>
        <p:spPr>
          <a:xfrm>
            <a:off x="1448535" y="4843305"/>
            <a:ext cx="4121766" cy="12480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I18n.properties</a:t>
            </a:r>
          </a:p>
          <a:p>
            <a:pPr algn="ctr"/>
            <a:r>
              <a:rPr lang="en-US" sz="1800" dirty="0"/>
              <a:t>TEXTS</a:t>
            </a:r>
          </a:p>
        </p:txBody>
      </p:sp>
      <p:sp>
        <p:nvSpPr>
          <p:cNvPr id="15" name="Flowchart: Multidocument 14">
            <a:extLst>
              <a:ext uri="{FF2B5EF4-FFF2-40B4-BE49-F238E27FC236}">
                <a16:creationId xmlns:a16="http://schemas.microsoft.com/office/drawing/2014/main" id="{EC8F7706-FDA4-40D2-9625-1F5ECCED6010}"/>
              </a:ext>
            </a:extLst>
          </p:cNvPr>
          <p:cNvSpPr/>
          <p:nvPr/>
        </p:nvSpPr>
        <p:spPr>
          <a:xfrm>
            <a:off x="7733421" y="5013933"/>
            <a:ext cx="1872208" cy="1224136"/>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r>
              <a:rPr lang="en-US" sz="1800" dirty="0"/>
              <a:t>Language specific</a:t>
            </a:r>
          </a:p>
        </p:txBody>
      </p:sp>
      <p:sp>
        <p:nvSpPr>
          <p:cNvPr id="16" name="Rectangle 15">
            <a:extLst>
              <a:ext uri="{FF2B5EF4-FFF2-40B4-BE49-F238E27FC236}">
                <a16:creationId xmlns:a16="http://schemas.microsoft.com/office/drawing/2014/main" id="{4D84CE19-2DC2-420A-B7A0-44F75A856B1A}"/>
              </a:ext>
            </a:extLst>
          </p:cNvPr>
          <p:cNvSpPr/>
          <p:nvPr/>
        </p:nvSpPr>
        <p:spPr>
          <a:xfrm>
            <a:off x="7823663" y="3259723"/>
            <a:ext cx="1850058" cy="338554"/>
          </a:xfrm>
          <a:prstGeom prst="rect">
            <a:avLst/>
          </a:prstGeom>
        </p:spPr>
        <p:txBody>
          <a:bodyPr wrap="none">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600" dirty="0"/>
              <a:t>?sap-</a:t>
            </a:r>
            <a:r>
              <a:rPr lang="en-US" sz="1600" dirty="0" err="1"/>
              <a:t>ui</a:t>
            </a:r>
            <a:r>
              <a:rPr lang="en-US" sz="1600" dirty="0"/>
              <a:t>-language=hi</a:t>
            </a:r>
          </a:p>
        </p:txBody>
      </p:sp>
      <p:sp>
        <p:nvSpPr>
          <p:cNvPr id="3" name="Rectangle: Rounded Corners 2">
            <a:extLst>
              <a:ext uri="{FF2B5EF4-FFF2-40B4-BE49-F238E27FC236}">
                <a16:creationId xmlns:a16="http://schemas.microsoft.com/office/drawing/2014/main" id="{6E625DCB-84E5-4EBC-B453-C21FBE4F9785}"/>
              </a:ext>
            </a:extLst>
          </p:cNvPr>
          <p:cNvSpPr/>
          <p:nvPr/>
        </p:nvSpPr>
        <p:spPr>
          <a:xfrm>
            <a:off x="1259859" y="3800475"/>
            <a:ext cx="4388466"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 the model to provide support for internationalization</a:t>
            </a:r>
          </a:p>
        </p:txBody>
      </p:sp>
    </p:spTree>
    <p:extLst>
      <p:ext uri="{BB962C8B-B14F-4D97-AF65-F5344CB8AC3E}">
        <p14:creationId xmlns:p14="http://schemas.microsoft.com/office/powerpoint/2010/main" val="493699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a Resource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585323"/>
          </a:xfrm>
          <a:prstGeom prst="rect">
            <a:avLst/>
          </a:prstGeom>
          <a:noFill/>
        </p:spPr>
        <p:txBody>
          <a:bodyPr wrap="square" rtlCol="0">
            <a:spAutoFit/>
          </a:bodyPr>
          <a:lstStyle/>
          <a:p>
            <a:pPr marL="457200" indent="-457200" algn="just">
              <a:buAutoNum type="arabicPeriod"/>
            </a:pPr>
            <a:r>
              <a:rPr lang="en-US" dirty="0"/>
              <a:t>Create resource bundle which includes label field </a:t>
            </a:r>
          </a:p>
          <a:p>
            <a:pPr marL="457200" indent="-457200" algn="just">
              <a:buAutoNum type="arabicPeriod"/>
            </a:pPr>
            <a:r>
              <a:rPr lang="en-US" dirty="0"/>
              <a:t>Create a folder i18n and inside this folder the file named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4">
            <a:extLst>
              <a:ext uri="{FF2B5EF4-FFF2-40B4-BE49-F238E27FC236}">
                <a16:creationId xmlns:a16="http://schemas.microsoft.com/office/drawing/2014/main" id="{BE10C32A-9E38-42A6-9580-E33B504FF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534" y="3428999"/>
            <a:ext cx="7982201" cy="277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585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23153</TotalTime>
  <Words>1524</Words>
  <Application>Microsoft Office PowerPoint</Application>
  <PresentationFormat>Widescreen</PresentationFormat>
  <Paragraphs>218</Paragraphs>
  <Slides>20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Consolas</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751</cp:revision>
  <dcterms:created xsi:type="dcterms:W3CDTF">2016-07-10T03:33:26Z</dcterms:created>
  <dcterms:modified xsi:type="dcterms:W3CDTF">2022-03-10T12:21:06Z</dcterms:modified>
</cp:coreProperties>
</file>